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94" r:id="rId2"/>
    <p:sldId id="276" r:id="rId3"/>
    <p:sldId id="286" r:id="rId4"/>
    <p:sldId id="269" r:id="rId5"/>
    <p:sldId id="270" r:id="rId6"/>
    <p:sldId id="274" r:id="rId7"/>
    <p:sldId id="288" r:id="rId8"/>
    <p:sldId id="271" r:id="rId9"/>
    <p:sldId id="291" r:id="rId10"/>
    <p:sldId id="272" r:id="rId11"/>
    <p:sldId id="273" r:id="rId12"/>
    <p:sldId id="293" r:id="rId13"/>
    <p:sldId id="289" r:id="rId14"/>
    <p:sldId id="298" r:id="rId15"/>
    <p:sldId id="290" r:id="rId16"/>
    <p:sldId id="296" r:id="rId17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E8F00"/>
    <a:srgbClr val="CC0099"/>
    <a:srgbClr val="FFCC00"/>
    <a:srgbClr val="66FF33"/>
    <a:srgbClr val="FF6600"/>
    <a:srgbClr val="66FFFF"/>
    <a:srgbClr val="FF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5"/>
    <p:restoredTop sz="94595"/>
  </p:normalViewPr>
  <p:slideViewPr>
    <p:cSldViewPr>
      <p:cViewPr>
        <p:scale>
          <a:sx n="85" d="100"/>
          <a:sy n="85" d="100"/>
        </p:scale>
        <p:origin x="-236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endParaRPr lang="it-IT" alt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31802676-ABC3-478A-B268-E30C1E966011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54DBA71C-D0D9-4807-A0AC-F9D26A101FC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46636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 </a:t>
            </a:r>
          </a:p>
        </p:txBody>
      </p:sp>
      <p:sp>
        <p:nvSpPr>
          <p:cNvPr id="1741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4763" indent="-309524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38098" indent="-24762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33337" indent="-24762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228576" indent="-24762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A3A7D89-3DDB-44FD-9B75-2B5ACD9E856B}" type="slidenum">
              <a:rPr lang="it-IT" altLang="it-IT"/>
              <a:pPr/>
              <a:t>3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CBC4CA-EC1E-4FF0-9478-0FCC33EA2B48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36DC8-24B9-45BB-B5E2-D0AFFF65B29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33928059"/>
      </p:ext>
    </p:extLst>
  </p:cSld>
  <p:clrMapOvr>
    <a:masterClrMapping/>
  </p:clrMapOvr>
  <p:transition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E53651-08BE-423C-907C-A6939116DD66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CDE77-19DC-457F-9E29-868D9F77579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48016896"/>
      </p:ext>
    </p:extLst>
  </p:cSld>
  <p:clrMapOvr>
    <a:masterClrMapping/>
  </p:clrMapOvr>
  <p:transition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18A876-E404-48C1-864B-22B35223526B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49094-73AA-400A-9045-0DD350B63FF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5899918"/>
      </p:ext>
    </p:extLst>
  </p:cSld>
  <p:clrMapOvr>
    <a:masterClrMapping/>
  </p:clrMapOvr>
  <p:transition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1FF1D7-B6F2-49E8-A977-87CF28F413C1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F8FC0-B3A1-4633-8B42-1FD7A7E2FA5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34442900"/>
      </p:ext>
    </p:extLst>
  </p:cSld>
  <p:clrMapOvr>
    <a:masterClrMapping/>
  </p:clrMapOvr>
  <p:transition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11C28-9A23-4F9C-83A8-DC6D8A195FCE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22C9D-FEFF-470D-B288-4A341E99A22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84597343"/>
      </p:ext>
    </p:extLst>
  </p:cSld>
  <p:clrMapOvr>
    <a:masterClrMapping/>
  </p:clrMapOvr>
  <p:transition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BF909D-6714-4C8E-993E-3AC79A6BCB7C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26AEC-0A50-4F66-9DE0-6561B8EBD59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27702228"/>
      </p:ext>
    </p:extLst>
  </p:cSld>
  <p:clrMapOvr>
    <a:masterClrMapping/>
  </p:clrMapOvr>
  <p:transition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60433-6268-46C6-B066-3F381D76AEF3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504FF-67FC-4C4E-8B2A-81F4F24B0F1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0191857"/>
      </p:ext>
    </p:extLst>
  </p:cSld>
  <p:clrMapOvr>
    <a:masterClrMapping/>
  </p:clrMapOvr>
  <p:transition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CAB1B8-77CD-4C21-ABE1-128A66F34484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44757-81F5-447B-A512-B207BF1AA22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64678708"/>
      </p:ext>
    </p:extLst>
  </p:cSld>
  <p:clrMapOvr>
    <a:masterClrMapping/>
  </p:clrMapOvr>
  <p:transition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9C279B-370B-4C81-8683-766EBA2A2523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0877B-697D-4A05-B788-6DA2F13BE32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97706770"/>
      </p:ext>
    </p:extLst>
  </p:cSld>
  <p:clrMapOvr>
    <a:masterClrMapping/>
  </p:clrMapOvr>
  <p:transition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8873E5-FFF5-46DE-882F-6A0C22FEC921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40AA6-5AE2-4327-A274-E0C84A170E2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91528861"/>
      </p:ext>
    </p:extLst>
  </p:cSld>
  <p:clrMapOvr>
    <a:masterClrMapping/>
  </p:clrMapOvr>
  <p:transition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A97F1-578B-4B5C-B1A9-5BD11989E7F5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45C85-0FB6-4AA7-A695-94E372E78AB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49663324"/>
      </p:ext>
    </p:extLst>
  </p:cSld>
  <p:clrMapOvr>
    <a:masterClrMapping/>
  </p:clrMapOvr>
  <p:transition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D10F08E-504C-468A-9289-D95549743AF3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022CFC4-C6FD-4430-89D7-9886D5FEC642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advTm="2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6.jpeg"/><Relationship Id="rId3" Type="http://schemas.openxmlformats.org/officeDocument/2006/relationships/image" Target="../media/image48.gif"/><Relationship Id="rId7" Type="http://schemas.openxmlformats.org/officeDocument/2006/relationships/image" Target="../media/image52.jpeg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6.mp3" TargetMode="External"/><Relationship Id="rId6" Type="http://schemas.openxmlformats.org/officeDocument/2006/relationships/image" Target="../media/image51.jpeg"/><Relationship Id="rId11" Type="http://schemas.openxmlformats.org/officeDocument/2006/relationships/image" Target="../media/image55.gif"/><Relationship Id="rId5" Type="http://schemas.openxmlformats.org/officeDocument/2006/relationships/image" Target="../media/image50.jpeg"/><Relationship Id="rId10" Type="http://schemas.openxmlformats.org/officeDocument/2006/relationships/image" Target="../media/image54.png"/><Relationship Id="rId4" Type="http://schemas.openxmlformats.org/officeDocument/2006/relationships/image" Target="../media/image49.jpe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8.png"/><Relationship Id="rId4" Type="http://schemas.openxmlformats.org/officeDocument/2006/relationships/image" Target="../media/image5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2.gif"/><Relationship Id="rId4" Type="http://schemas.openxmlformats.org/officeDocument/2006/relationships/image" Target="../media/image11.gif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gif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5.jpe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loop.mp3" TargetMode="External"/><Relationship Id="rId6" Type="http://schemas.openxmlformats.org/officeDocument/2006/relationships/image" Target="../media/image27.jpeg"/><Relationship Id="rId11" Type="http://schemas.openxmlformats.org/officeDocument/2006/relationships/image" Target="../media/image6.jpeg"/><Relationship Id="rId5" Type="http://schemas.openxmlformats.org/officeDocument/2006/relationships/image" Target="../media/image8.jpeg"/><Relationship Id="rId10" Type="http://schemas.openxmlformats.org/officeDocument/2006/relationships/image" Target="../media/image31.gif"/><Relationship Id="rId4" Type="http://schemas.openxmlformats.org/officeDocument/2006/relationships/image" Target="../media/image26.jpe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8.jpeg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audio" Target="Chiusura%20porta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36.png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gif"/><Relationship Id="rId10" Type="http://schemas.openxmlformats.org/officeDocument/2006/relationships/image" Target="../media/image6.jpeg"/><Relationship Id="rId4" Type="http://schemas.openxmlformats.org/officeDocument/2006/relationships/image" Target="../media/image43.jpeg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Immagine 11" descr="scuola sicur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46"/>
          <a:stretch>
            <a:fillRect/>
          </a:stretch>
        </p:blipFill>
        <p:spPr bwMode="auto">
          <a:xfrm>
            <a:off x="2552700" y="2963863"/>
            <a:ext cx="424021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olo 1"/>
          <p:cNvSpPr>
            <a:spLocks noGrp="1"/>
          </p:cNvSpPr>
          <p:nvPr>
            <p:ph type="ctrTitle"/>
          </p:nvPr>
        </p:nvSpPr>
        <p:spPr>
          <a:xfrm>
            <a:off x="1009650" y="2371725"/>
            <a:ext cx="7124700" cy="373063"/>
          </a:xfrm>
        </p:spPr>
        <p:txBody>
          <a:bodyPr/>
          <a:lstStyle/>
          <a:p>
            <a:pPr eaLnBrk="1" hangingPunct="1"/>
            <a:r>
              <a:rPr lang="it-IT" altLang="it-IT" sz="4000" b="1" smtClean="0">
                <a:solidFill>
                  <a:srgbClr val="0070C0"/>
                </a:solidFill>
              </a:rPr>
              <a:t>RISCHI A SCUOLA</a:t>
            </a:r>
            <a:endParaRPr lang="it-IT" altLang="it-IT" sz="4000" smtClean="0">
              <a:solidFill>
                <a:srgbClr val="0070C0"/>
              </a:solidFill>
            </a:endParaRPr>
          </a:p>
        </p:txBody>
      </p:sp>
      <p:pic>
        <p:nvPicPr>
          <p:cNvPr id="12" name="Immagine 11" descr="sonoqu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8" y="4922838"/>
            <a:ext cx="20288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Immagine 15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Immagine 17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0"/>
            <a:ext cx="2154237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Immagine 18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216852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Immagine 20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346"/>
          <a:stretch>
            <a:fillRect/>
          </a:stretch>
        </p:blipFill>
        <p:spPr bwMode="auto">
          <a:xfrm>
            <a:off x="6804025" y="0"/>
            <a:ext cx="233997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Immagine 25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olo 1"/>
          <p:cNvSpPr txBox="1">
            <a:spLocks/>
          </p:cNvSpPr>
          <p:nvPr/>
        </p:nvSpPr>
        <p:spPr>
          <a:xfrm>
            <a:off x="2388024" y="1232016"/>
            <a:ext cx="4367947" cy="668079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E8C84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9pPr>
            <a:extLst/>
          </a:lstStyle>
          <a:p>
            <a:pPr algn="ctr" eaLnBrk="1" hangingPunct="1">
              <a:defRPr/>
            </a:pPr>
            <a:r>
              <a:rPr lang="it-IT" altLang="it-IT" sz="4000" smtClean="0">
                <a:solidFill>
                  <a:srgbClr val="FF0000"/>
                </a:solidFill>
              </a:rPr>
              <a:t>SCUOLA SICURA</a:t>
            </a:r>
            <a:endParaRPr lang="it-IT" altLang="it-IT" sz="4000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o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FFCC00"/>
                </a:solidFill>
                <a:latin typeface="AR DARLING"/>
              </a:rPr>
              <a:t>RISCHIO ELETTRICO</a:t>
            </a:r>
          </a:p>
        </p:txBody>
      </p:sp>
      <p:pic>
        <p:nvPicPr>
          <p:cNvPr id="24578" name="Immagine 8" descr="electrocutio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41388"/>
            <a:ext cx="1366838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Immagine 9" descr="DSCN040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128713"/>
            <a:ext cx="2603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Immagine 10" descr="DSCN041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1077913"/>
            <a:ext cx="2789238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Immagine 11" descr="DSCN040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3235325"/>
            <a:ext cx="26019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Immagine 11" descr="DSCN0420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t="14301" r="44489" b="55251"/>
          <a:stretch>
            <a:fillRect/>
          </a:stretch>
        </p:blipFill>
        <p:spPr bwMode="auto">
          <a:xfrm>
            <a:off x="3740150" y="4951413"/>
            <a:ext cx="1495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Immagine 12" descr="DSCN0428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9" b="31100"/>
          <a:stretch>
            <a:fillRect/>
          </a:stretch>
        </p:blipFill>
        <p:spPr bwMode="auto">
          <a:xfrm>
            <a:off x="6175375" y="3332163"/>
            <a:ext cx="2822575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Immagine 13" descr="divieto segna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550" y="2887663"/>
            <a:ext cx="1943100" cy="1941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43481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Immagine 27" descr="FRECCIA4.gi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39247" flipH="1">
            <a:off x="5860256" y="2510632"/>
            <a:ext cx="10683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Immagine 2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818188"/>
            <a:ext cx="2154238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818188"/>
            <a:ext cx="2230438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magine 2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Immagine 5" descr="fire_extinguisher_md_wh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888">
            <a:off x="465138" y="249238"/>
            <a:ext cx="2632075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itolo 1"/>
          <p:cNvSpPr>
            <a:spLocks noGrp="1"/>
          </p:cNvSpPr>
          <p:nvPr>
            <p:ph type="title"/>
          </p:nvPr>
        </p:nvSpPr>
        <p:spPr>
          <a:xfrm>
            <a:off x="763588" y="847725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smtClean="0">
                <a:latin typeface="GrilledCheese BTN Toasted" pitchFamily="34" charset="0"/>
              </a:rPr>
              <a:t>ESTINTORI</a:t>
            </a:r>
          </a:p>
        </p:txBody>
      </p:sp>
      <p:pic>
        <p:nvPicPr>
          <p:cNvPr id="25604" name="Immagine 6" descr="fuoco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1717675"/>
            <a:ext cx="28543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/>
          <p:cNvSpPr txBox="1">
            <a:spLocks/>
          </p:cNvSpPr>
          <p:nvPr/>
        </p:nvSpPr>
        <p:spPr bwMode="auto">
          <a:xfrm>
            <a:off x="625475" y="3667125"/>
            <a:ext cx="82296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solidFill>
                  <a:srgbClr val="0070C0"/>
                </a:solidFill>
                <a:latin typeface="Jokerman" pitchFamily="82" charset="0"/>
                <a:ea typeface="+mj-ea"/>
                <a:cs typeface="+mj-cs"/>
              </a:rPr>
              <a:t>DEVONO ESSERE SEMPRE AL LORO POSTO E NON DEVE ESSERCI NULLA DAVANTI</a:t>
            </a:r>
          </a:p>
        </p:txBody>
      </p:sp>
      <p:pic>
        <p:nvPicPr>
          <p:cNvPr id="25606" name="Immagine 13" descr="sicurez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33485" b="52032"/>
          <a:stretch>
            <a:fillRect/>
          </a:stretch>
        </p:blipFill>
        <p:spPr bwMode="auto">
          <a:xfrm>
            <a:off x="7524750" y="188913"/>
            <a:ext cx="14398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660400" y="1588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7030A0"/>
                </a:solidFill>
                <a:latin typeface="AR CHRISTY" pitchFamily="2" charset="0"/>
              </a:rPr>
              <a:t>SEGNALETICA DI SICUREZZA</a:t>
            </a:r>
          </a:p>
        </p:txBody>
      </p:sp>
      <p:sp>
        <p:nvSpPr>
          <p:cNvPr id="11" name="Esplosione 1 10"/>
          <p:cNvSpPr/>
          <p:nvPr/>
        </p:nvSpPr>
        <p:spPr>
          <a:xfrm>
            <a:off x="3673475" y="4756150"/>
            <a:ext cx="2016125" cy="1944688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6627" name="Immagine 14" descr="divieto segna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314483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olo 1"/>
          <p:cNvSpPr txBox="1">
            <a:spLocks/>
          </p:cNvSpPr>
          <p:nvPr/>
        </p:nvSpPr>
        <p:spPr bwMode="auto">
          <a:xfrm>
            <a:off x="38100" y="3684588"/>
            <a:ext cx="31686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latin typeface="+mj-lt"/>
                <a:ea typeface="+mj-ea"/>
                <a:cs typeface="+mj-cs"/>
              </a:rPr>
              <a:t>SEGNALI ANTINCENDIO</a:t>
            </a:r>
          </a:p>
        </p:txBody>
      </p:sp>
      <p:pic>
        <p:nvPicPr>
          <p:cNvPr id="26629" name="Immagine 18" descr="EVACUAZION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1" r="23537" b="46178"/>
          <a:stretch>
            <a:fillRect/>
          </a:stretch>
        </p:blipFill>
        <p:spPr bwMode="auto">
          <a:xfrm>
            <a:off x="38100" y="1233488"/>
            <a:ext cx="3157538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ttangolo 19"/>
          <p:cNvSpPr/>
          <p:nvPr/>
        </p:nvSpPr>
        <p:spPr>
          <a:xfrm>
            <a:off x="1328738" y="3144838"/>
            <a:ext cx="576262" cy="5048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 bwMode="auto">
          <a:xfrm>
            <a:off x="5868988" y="3975100"/>
            <a:ext cx="31686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latin typeface="+mj-lt"/>
                <a:ea typeface="+mj-ea"/>
                <a:cs typeface="+mj-cs"/>
              </a:rPr>
              <a:t>SEGNALI   </a:t>
            </a:r>
            <a:r>
              <a:rPr lang="it-IT" sz="3600" dirty="0" err="1">
                <a:latin typeface="+mj-lt"/>
                <a:ea typeface="+mj-ea"/>
                <a:cs typeface="+mj-cs"/>
              </a:rPr>
              <a:t>DI</a:t>
            </a:r>
            <a:r>
              <a:rPr lang="it-IT" sz="3600" dirty="0">
                <a:latin typeface="+mj-lt"/>
                <a:ea typeface="+mj-ea"/>
                <a:cs typeface="+mj-cs"/>
              </a:rPr>
              <a:t> DIVIETO</a:t>
            </a:r>
          </a:p>
        </p:txBody>
      </p:sp>
      <p:pic>
        <p:nvPicPr>
          <p:cNvPr id="26632" name="Immagine 21" descr="diviet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1" b="52565"/>
          <a:stretch>
            <a:fillRect/>
          </a:stretch>
        </p:blipFill>
        <p:spPr bwMode="auto">
          <a:xfrm>
            <a:off x="6659563" y="1574800"/>
            <a:ext cx="23780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Immagine 22" descr="diviet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0" t="47435"/>
          <a:stretch>
            <a:fillRect/>
          </a:stretch>
        </p:blipFill>
        <p:spPr bwMode="auto">
          <a:xfrm>
            <a:off x="5570538" y="1574800"/>
            <a:ext cx="108902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Immagine 2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olo 1"/>
          <p:cNvSpPr txBox="1">
            <a:spLocks/>
          </p:cNvSpPr>
          <p:nvPr/>
        </p:nvSpPr>
        <p:spPr bwMode="auto">
          <a:xfrm>
            <a:off x="4171950" y="5495925"/>
            <a:ext cx="10191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2000">
                <a:latin typeface="+mj-lt"/>
                <a:ea typeface="+mj-ea"/>
                <a:cs typeface="+mj-cs"/>
              </a:rPr>
              <a:t>COLORE</a:t>
            </a:r>
            <a:endParaRPr lang="it-IT" sz="2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Immagine 12" descr="sicurez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47"/>
          <a:stretch>
            <a:fillRect/>
          </a:stretch>
        </p:blipFill>
        <p:spPr bwMode="auto">
          <a:xfrm>
            <a:off x="250825" y="3357563"/>
            <a:ext cx="366553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olo 1"/>
          <p:cNvSpPr txBox="1">
            <a:spLocks/>
          </p:cNvSpPr>
          <p:nvPr/>
        </p:nvSpPr>
        <p:spPr bwMode="auto">
          <a:xfrm>
            <a:off x="3413125" y="2570163"/>
            <a:ext cx="23399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latin typeface="+mj-lt"/>
                <a:ea typeface="+mj-ea"/>
                <a:cs typeface="+mj-cs"/>
              </a:rPr>
              <a:t>PERICOLO</a:t>
            </a:r>
          </a:p>
        </p:txBody>
      </p:sp>
      <p:sp>
        <p:nvSpPr>
          <p:cNvPr id="19" name="Titolo 1"/>
          <p:cNvSpPr txBox="1">
            <a:spLocks/>
          </p:cNvSpPr>
          <p:nvPr/>
        </p:nvSpPr>
        <p:spPr bwMode="auto">
          <a:xfrm>
            <a:off x="250825" y="5013325"/>
            <a:ext cx="34575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latin typeface="+mj-lt"/>
                <a:ea typeface="+mj-ea"/>
                <a:cs typeface="+mj-cs"/>
              </a:rPr>
              <a:t>SALVATAGGIO</a:t>
            </a:r>
          </a:p>
        </p:txBody>
      </p:sp>
      <p:sp>
        <p:nvSpPr>
          <p:cNvPr id="20" name="Titolo 1"/>
          <p:cNvSpPr txBox="1">
            <a:spLocks/>
          </p:cNvSpPr>
          <p:nvPr/>
        </p:nvSpPr>
        <p:spPr bwMode="auto">
          <a:xfrm>
            <a:off x="5651500" y="5013325"/>
            <a:ext cx="23399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latin typeface="+mj-lt"/>
                <a:ea typeface="+mj-ea"/>
                <a:cs typeface="+mj-cs"/>
              </a:rPr>
              <a:t>OBBLIGO</a:t>
            </a:r>
          </a:p>
        </p:txBody>
      </p:sp>
      <p:pic>
        <p:nvPicPr>
          <p:cNvPr id="27653" name="Immagine 20" descr="avvertimento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85"/>
          <a:stretch>
            <a:fillRect/>
          </a:stretch>
        </p:blipFill>
        <p:spPr bwMode="auto">
          <a:xfrm>
            <a:off x="971550" y="620713"/>
            <a:ext cx="732313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ito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7030A0"/>
                </a:solidFill>
                <a:latin typeface="AR CHRISTY" pitchFamily="2" charset="0"/>
              </a:rPr>
              <a:t>SEGNALETICA DI SICUREZZA</a:t>
            </a:r>
          </a:p>
        </p:txBody>
      </p:sp>
      <p:pic>
        <p:nvPicPr>
          <p:cNvPr id="27655" name="Immagine 21" descr="obbli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51"/>
          <a:stretch>
            <a:fillRect/>
          </a:stretch>
        </p:blipFill>
        <p:spPr bwMode="auto">
          <a:xfrm>
            <a:off x="4787900" y="3357563"/>
            <a:ext cx="4176713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Immagine 27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Immagine 28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4492625" y="620713"/>
            <a:ext cx="7938" cy="6240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/>
          <p:cNvCxnSpPr/>
          <p:nvPr/>
        </p:nvCxnSpPr>
        <p:spPr>
          <a:xfrm flipH="1">
            <a:off x="0" y="33718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5" name="Titolo 1"/>
          <p:cNvSpPr txBox="1">
            <a:spLocks/>
          </p:cNvSpPr>
          <p:nvPr/>
        </p:nvSpPr>
        <p:spPr bwMode="auto">
          <a:xfrm>
            <a:off x="795338" y="2511425"/>
            <a:ext cx="27289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t-IT" altLang="it-IT" sz="2800">
                <a:solidFill>
                  <a:srgbClr val="FF0000"/>
                </a:solidFill>
                <a:latin typeface="GrilledCheese BTN Toasted" pitchFamily="34" charset="0"/>
              </a:rPr>
              <a:t>PERICOLO</a:t>
            </a:r>
          </a:p>
        </p:txBody>
      </p:sp>
      <p:sp>
        <p:nvSpPr>
          <p:cNvPr id="28676" name="Titolo 1"/>
          <p:cNvSpPr txBox="1">
            <a:spLocks/>
          </p:cNvSpPr>
          <p:nvPr/>
        </p:nvSpPr>
        <p:spPr bwMode="auto">
          <a:xfrm>
            <a:off x="5426075" y="2508250"/>
            <a:ext cx="2727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t-IT" altLang="it-IT" sz="2800">
                <a:solidFill>
                  <a:srgbClr val="FF0000"/>
                </a:solidFill>
                <a:latin typeface="GrilledCheese BTN Toasted" pitchFamily="34" charset="0"/>
              </a:rPr>
              <a:t>DIVIETO</a:t>
            </a:r>
          </a:p>
        </p:txBody>
      </p:sp>
      <p:sp>
        <p:nvSpPr>
          <p:cNvPr id="28677" name="Titolo 1"/>
          <p:cNvSpPr txBox="1">
            <a:spLocks/>
          </p:cNvSpPr>
          <p:nvPr/>
        </p:nvSpPr>
        <p:spPr bwMode="auto">
          <a:xfrm>
            <a:off x="736600" y="6278563"/>
            <a:ext cx="2728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t-IT" altLang="it-IT" sz="2800">
                <a:solidFill>
                  <a:srgbClr val="FF0000"/>
                </a:solidFill>
                <a:latin typeface="GrilledCheese BTN Toasted" pitchFamily="34" charset="0"/>
              </a:rPr>
              <a:t>OBBLIGO</a:t>
            </a:r>
          </a:p>
        </p:txBody>
      </p:sp>
      <p:sp>
        <p:nvSpPr>
          <p:cNvPr id="28678" name="Titolo 1"/>
          <p:cNvSpPr txBox="1">
            <a:spLocks/>
          </p:cNvSpPr>
          <p:nvPr/>
        </p:nvSpPr>
        <p:spPr bwMode="auto">
          <a:xfrm>
            <a:off x="4429125" y="6303963"/>
            <a:ext cx="5003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t-IT" altLang="it-IT" sz="2400">
                <a:solidFill>
                  <a:srgbClr val="FF0000"/>
                </a:solidFill>
                <a:latin typeface="GrilledCheese BTN Toasted" pitchFamily="34" charset="0"/>
              </a:rPr>
              <a:t>EMERGENZA  </a:t>
            </a:r>
            <a:r>
              <a:rPr lang="it-IT" altLang="it-IT" sz="2400">
                <a:solidFill>
                  <a:srgbClr val="4E8F00"/>
                </a:solidFill>
                <a:latin typeface="GrilledCheese BTN Toasted" pitchFamily="34" charset="0"/>
              </a:rPr>
              <a:t>SALVATAGGIO</a:t>
            </a:r>
            <a:endParaRPr lang="it-IT" altLang="it-IT" sz="2400">
              <a:solidFill>
                <a:srgbClr val="FF0000"/>
              </a:solidFill>
              <a:latin typeface="GrilledCheese BTN Toasted" pitchFamily="34" charset="0"/>
            </a:endParaRPr>
          </a:p>
        </p:txBody>
      </p:sp>
      <p:pic>
        <p:nvPicPr>
          <p:cNvPr id="28679" name="Immagine 21" descr="diviet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1" b="52565"/>
          <a:stretch>
            <a:fillRect/>
          </a:stretch>
        </p:blipFill>
        <p:spPr bwMode="auto">
          <a:xfrm>
            <a:off x="6210300" y="930275"/>
            <a:ext cx="23780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Immagine 22" descr="diviet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0" t="47435"/>
          <a:stretch>
            <a:fillRect/>
          </a:stretch>
        </p:blipFill>
        <p:spPr bwMode="auto">
          <a:xfrm>
            <a:off x="5121275" y="946150"/>
            <a:ext cx="108902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Immagine 20" descr="avvertimento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7" b="11885"/>
          <a:stretch>
            <a:fillRect/>
          </a:stretch>
        </p:blipFill>
        <p:spPr bwMode="auto">
          <a:xfrm>
            <a:off x="736600" y="892175"/>
            <a:ext cx="294163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Immagine 21" descr="obbli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51"/>
          <a:stretch>
            <a:fillRect/>
          </a:stretch>
        </p:blipFill>
        <p:spPr bwMode="auto">
          <a:xfrm>
            <a:off x="1225550" y="4806950"/>
            <a:ext cx="29527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Immagine 12" descr="sicurez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47"/>
          <a:stretch>
            <a:fillRect/>
          </a:stretch>
        </p:blipFill>
        <p:spPr bwMode="auto">
          <a:xfrm>
            <a:off x="6111875" y="4989513"/>
            <a:ext cx="2854325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4" name="Immagine 18" descr="EVACUAZIONE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1" t="5719" r="23537" b="55817"/>
          <a:stretch>
            <a:fillRect/>
          </a:stretch>
        </p:blipFill>
        <p:spPr bwMode="auto">
          <a:xfrm>
            <a:off x="4814888" y="3860800"/>
            <a:ext cx="22034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5" name="Titolo 1"/>
          <p:cNvSpPr txBox="1">
            <a:spLocks/>
          </p:cNvSpPr>
          <p:nvPr/>
        </p:nvSpPr>
        <p:spPr bwMode="auto">
          <a:xfrm>
            <a:off x="2306638" y="47625"/>
            <a:ext cx="4387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t-IT" altLang="it-IT" sz="2800" b="1" dirty="0">
                <a:solidFill>
                  <a:srgbClr val="FF0000"/>
                </a:solidFill>
                <a:latin typeface="GrilledCheese BTN Toasted" pitchFamily="34" charset="0"/>
              </a:rPr>
              <a:t>LA  SEGNALETICA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Immagine 1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786438"/>
            <a:ext cx="17176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ito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it-IT" altLang="it-IT" b="1" dirty="0" smtClean="0">
                <a:latin typeface="AR DARLING"/>
              </a:rPr>
              <a:t>SE NOTI UN PERICOLO…</a:t>
            </a:r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539750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it-IT"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SEGNALA AD UN ADULTO!!!</a:t>
            </a:r>
          </a:p>
        </p:txBody>
      </p:sp>
      <p:pic>
        <p:nvPicPr>
          <p:cNvPr id="29700" name="Immagine 5" descr="ds_maestra_ok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2809875"/>
            <a:ext cx="1296987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Immagine 6" descr="non allontanarti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00338" y="4338638"/>
            <a:ext cx="1216025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Immagine 15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853113"/>
            <a:ext cx="15779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olo 1"/>
          <p:cNvSpPr>
            <a:spLocks noGrp="1"/>
          </p:cNvSpPr>
          <p:nvPr>
            <p:ph type="title"/>
          </p:nvPr>
        </p:nvSpPr>
        <p:spPr>
          <a:xfrm>
            <a:off x="468313" y="2924175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sz="7200" smtClean="0">
                <a:solidFill>
                  <a:srgbClr val="279D27"/>
                </a:solidFill>
                <a:latin typeface="AR HERMANN"/>
              </a:rPr>
              <a:t>FINE</a:t>
            </a:r>
          </a:p>
        </p:txBody>
      </p:sp>
      <p:pic>
        <p:nvPicPr>
          <p:cNvPr id="30722" name="Immagine 9" descr="sonoqui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052513"/>
            <a:ext cx="2028825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Immagine 1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5430838"/>
            <a:ext cx="2154238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Immagine 1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414963"/>
            <a:ext cx="2230438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Immagine 15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Immagine 16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0"/>
            <a:ext cx="2154237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Immagine 17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216852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Immagine 18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346"/>
          <a:stretch>
            <a:fillRect/>
          </a:stretch>
        </p:blipFill>
        <p:spPr bwMode="auto">
          <a:xfrm>
            <a:off x="6804025" y="0"/>
            <a:ext cx="233997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818188"/>
            <a:ext cx="2154238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Immagine 25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746750"/>
            <a:ext cx="2230437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Immagine 26" descr="26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2525" y="1741488"/>
            <a:ext cx="13843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itolo 1"/>
          <p:cNvSpPr>
            <a:spLocks noGrp="1"/>
          </p:cNvSpPr>
          <p:nvPr>
            <p:ph type="title"/>
          </p:nvPr>
        </p:nvSpPr>
        <p:spPr>
          <a:xfrm>
            <a:off x="581025" y="0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FF0000"/>
                </a:solidFill>
                <a:latin typeface="Comic Sans MS" pitchFamily="66" charset="0"/>
              </a:rPr>
              <a:t>IN CORTILE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427538" y="2133600"/>
            <a:ext cx="2881312" cy="66833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cs typeface="+mn-cs"/>
              </a:rPr>
              <a:t>NON CORRERE </a:t>
            </a:r>
          </a:p>
        </p:txBody>
      </p:sp>
      <p:pic>
        <p:nvPicPr>
          <p:cNvPr id="15366" name="Immagine 28" descr="divieto segna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1744663"/>
            <a:ext cx="1350963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contenuto 2"/>
          <p:cNvSpPr txBox="1">
            <a:spLocks/>
          </p:cNvSpPr>
          <p:nvPr/>
        </p:nvSpPr>
        <p:spPr>
          <a:xfrm>
            <a:off x="3132138" y="4084638"/>
            <a:ext cx="4762500" cy="1033462"/>
          </a:xfrm>
          <a:prstGeom prst="rect">
            <a:avLst/>
          </a:prstGeom>
          <a:solidFill>
            <a:srgbClr val="FFCC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anchor="ctr">
            <a:norm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it-IT" altLang="it-IT" sz="2700"/>
              <a:t>NON ALLONTANARTI DA SOLO…</a:t>
            </a:r>
          </a:p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it-IT" altLang="it-IT" sz="2700"/>
              <a:t>POTREBBERO ESSERCI PERICOLI</a:t>
            </a:r>
          </a:p>
        </p:txBody>
      </p:sp>
      <p:pic>
        <p:nvPicPr>
          <p:cNvPr id="15368" name="Immagine 22" descr="PERICOLO GENERIC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2" b="11081"/>
          <a:stretch>
            <a:fillRect/>
          </a:stretch>
        </p:blipFill>
        <p:spPr bwMode="auto">
          <a:xfrm>
            <a:off x="1393825" y="3876675"/>
            <a:ext cx="1390650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olo 1"/>
          <p:cNvSpPr>
            <a:spLocks noGrp="1"/>
          </p:cNvSpPr>
          <p:nvPr>
            <p:ph type="title"/>
          </p:nvPr>
        </p:nvSpPr>
        <p:spPr>
          <a:xfrm>
            <a:off x="465138" y="-27384"/>
            <a:ext cx="8570912" cy="1143000"/>
          </a:xfrm>
        </p:spPr>
        <p:txBody>
          <a:bodyPr/>
          <a:lstStyle/>
          <a:p>
            <a:pPr eaLnBrk="1" hangingPunct="1"/>
            <a:r>
              <a:rPr lang="it-IT" altLang="it-IT" sz="4000" b="1" dirty="0" smtClean="0">
                <a:solidFill>
                  <a:srgbClr val="0070C0"/>
                </a:solidFill>
                <a:latin typeface="Comic Sans MS" pitchFamily="66" charset="0"/>
              </a:rPr>
              <a:t>PRIMA DI </a:t>
            </a:r>
            <a:r>
              <a:rPr lang="it-IT" altLang="it-IT" sz="4000" b="1" dirty="0" smtClean="0">
                <a:solidFill>
                  <a:srgbClr val="0070C0"/>
                </a:solidFill>
                <a:latin typeface="Comic Sans MS" pitchFamily="66" charset="0"/>
              </a:rPr>
              <a:t>ENTRARE A SCUOLA</a:t>
            </a:r>
          </a:p>
        </p:txBody>
      </p:sp>
      <p:pic>
        <p:nvPicPr>
          <p:cNvPr id="16386" name="Immagine 29" descr="obbligo_generic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1068388"/>
            <a:ext cx="1368425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Segnaposto contenuto 2"/>
          <p:cNvSpPr txBox="1">
            <a:spLocks/>
          </p:cNvSpPr>
          <p:nvPr/>
        </p:nvSpPr>
        <p:spPr>
          <a:xfrm>
            <a:off x="1069975" y="1373188"/>
            <a:ext cx="4678363" cy="698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it-IT" altLang="it-IT" sz="2200">
                <a:latin typeface="AR HERMANN"/>
              </a:rPr>
              <a:t>ASPETTA IL SUONO DELLA CAMPANELLA…</a:t>
            </a:r>
          </a:p>
        </p:txBody>
      </p:sp>
      <p:pic>
        <p:nvPicPr>
          <p:cNvPr id="16388" name="Immagine 30" descr="Campanell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1238250"/>
            <a:ext cx="995363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Immagine 9" descr="CALAM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993775"/>
            <a:ext cx="7810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Immagine 2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Immagin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9866" r="-1003" b="9106"/>
          <a:stretch>
            <a:fillRect/>
          </a:stretch>
        </p:blipFill>
        <p:spPr bwMode="auto">
          <a:xfrm>
            <a:off x="539750" y="3213100"/>
            <a:ext cx="215423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egnaposto contenuto 2"/>
          <p:cNvSpPr txBox="1">
            <a:spLocks/>
          </p:cNvSpPr>
          <p:nvPr/>
        </p:nvSpPr>
        <p:spPr>
          <a:xfrm>
            <a:off x="2771775" y="4087813"/>
            <a:ext cx="6264275" cy="820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it-IT" altLang="it-IT" sz="1800">
                <a:latin typeface="AR HERMANN"/>
              </a:rPr>
              <a:t>SE HAI IL TROLLEY VAI PIANO E 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it-IT" altLang="it-IT" sz="1800">
                <a:latin typeface="AR HERMANN"/>
              </a:rPr>
              <a:t>STAI ATTENTO A NON FAR INCIAMPARE I COMPAGNI …</a:t>
            </a:r>
          </a:p>
        </p:txBody>
      </p:sp>
      <p:pic>
        <p:nvPicPr>
          <p:cNvPr id="16394" name="Immagine 17" descr="PERICOLO GENERICO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2" b="11081"/>
          <a:stretch>
            <a:fillRect/>
          </a:stretch>
        </p:blipFill>
        <p:spPr bwMode="auto">
          <a:xfrm>
            <a:off x="2112963" y="2792413"/>
            <a:ext cx="11620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588" y="5943600"/>
            <a:ext cx="1695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Immagine 15" descr="BIMBO CARIC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18050" y="4852988"/>
            <a:ext cx="1439863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77888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CC0099"/>
                </a:solidFill>
                <a:latin typeface="AR CHRISTY" pitchFamily="2" charset="0"/>
              </a:rPr>
              <a:t>NELLE </a:t>
            </a:r>
            <a:r>
              <a:rPr lang="it-IT" altLang="it-IT" b="1" dirty="0" smtClean="0">
                <a:solidFill>
                  <a:srgbClr val="CC0099"/>
                </a:solidFill>
                <a:latin typeface="AR CHRISTY" pitchFamily="2" charset="0"/>
              </a:rPr>
              <a:t>SCALE</a:t>
            </a:r>
            <a:endParaRPr lang="it-IT" altLang="it-IT" b="1" dirty="0" smtClean="0">
              <a:solidFill>
                <a:srgbClr val="CC0099"/>
              </a:solidFill>
              <a:latin typeface="AR CHRISTY" pitchFamily="2" charset="0"/>
            </a:endParaRPr>
          </a:p>
        </p:txBody>
      </p:sp>
      <p:pic>
        <p:nvPicPr>
          <p:cNvPr id="18436" name="Immagine 18" descr="DOLOR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2076450"/>
            <a:ext cx="935037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Immagine 19" descr="SCAL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27713" y="1874838"/>
            <a:ext cx="1966912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Immagine 11" descr="SALTELLA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550" y="989013"/>
            <a:ext cx="952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gnaposto contenuto 2"/>
          <p:cNvSpPr txBox="1">
            <a:spLocks/>
          </p:cNvSpPr>
          <p:nvPr/>
        </p:nvSpPr>
        <p:spPr>
          <a:xfrm>
            <a:off x="5614988" y="3195638"/>
            <a:ext cx="3205162" cy="669925"/>
          </a:xfrm>
          <a:prstGeom prst="rect">
            <a:avLst/>
          </a:prstGeom>
          <a:solidFill>
            <a:srgbClr val="FF66CC"/>
          </a:solidFill>
          <a:ln>
            <a:solidFill>
              <a:srgbClr val="CC0099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cs typeface="+mn-cs"/>
              </a:rPr>
              <a:t>NON CORRERE </a:t>
            </a:r>
          </a:p>
        </p:txBody>
      </p:sp>
      <p:pic>
        <p:nvPicPr>
          <p:cNvPr id="18440" name="Immagine 12" descr="non spinger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497013"/>
            <a:ext cx="2609850" cy="2322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gnaposto contenuto 2"/>
          <p:cNvSpPr txBox="1">
            <a:spLocks/>
          </p:cNvSpPr>
          <p:nvPr/>
        </p:nvSpPr>
        <p:spPr>
          <a:xfrm>
            <a:off x="144463" y="6115050"/>
            <a:ext cx="5976937" cy="601663"/>
          </a:xfrm>
          <a:prstGeom prst="rect">
            <a:avLst/>
          </a:prstGeom>
          <a:solidFill>
            <a:srgbClr val="CC0099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cs typeface="+mn-cs"/>
              </a:rPr>
              <a:t>NON SPORGERTI DAL PARAPETTO </a:t>
            </a:r>
          </a:p>
        </p:txBody>
      </p:sp>
      <p:sp>
        <p:nvSpPr>
          <p:cNvPr id="18442" name="Segnaposto contenuto 2"/>
          <p:cNvSpPr>
            <a:spLocks noGrp="1"/>
          </p:cNvSpPr>
          <p:nvPr>
            <p:ph idx="1"/>
          </p:nvPr>
        </p:nvSpPr>
        <p:spPr>
          <a:xfrm>
            <a:off x="246063" y="4202113"/>
            <a:ext cx="8574087" cy="5746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it-IT" altLang="it-IT" sz="2800" smtClean="0">
                <a:solidFill>
                  <a:srgbClr val="CC0099"/>
                </a:solidFill>
                <a:latin typeface="Sneakerhead BTN"/>
              </a:rPr>
              <a:t>RICORDATI…  SOPRATTUTTO SE HAI LO ZAINO</a:t>
            </a:r>
          </a:p>
        </p:txBody>
      </p:sp>
      <p:pic>
        <p:nvPicPr>
          <p:cNvPr id="18443" name="Immagine 20" descr="CADUTA DALL'ALTO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4879975"/>
            <a:ext cx="1871662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contenuto 2"/>
          <p:cNvSpPr txBox="1">
            <a:spLocks/>
          </p:cNvSpPr>
          <p:nvPr/>
        </p:nvSpPr>
        <p:spPr>
          <a:xfrm>
            <a:off x="22225" y="974725"/>
            <a:ext cx="2641600" cy="611188"/>
          </a:xfrm>
          <a:prstGeom prst="rect">
            <a:avLst/>
          </a:prstGeom>
          <a:solidFill>
            <a:srgbClr val="FF99FF"/>
          </a:solidFill>
          <a:ln>
            <a:solidFill>
              <a:srgbClr val="CC0099"/>
            </a:solidFill>
          </a:ln>
        </p:spPr>
        <p:txBody>
          <a:bodyPr anchor="ctr">
            <a:normAutofit fontScale="92500"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cs typeface="+mn-cs"/>
              </a:rPr>
              <a:t>NON SPINGERE </a:t>
            </a:r>
          </a:p>
        </p:txBody>
      </p:sp>
      <p:sp>
        <p:nvSpPr>
          <p:cNvPr id="2" name="Freccia ad arco 1"/>
          <p:cNvSpPr/>
          <p:nvPr/>
        </p:nvSpPr>
        <p:spPr>
          <a:xfrm rot="19358091" flipH="1">
            <a:off x="5557838" y="1100138"/>
            <a:ext cx="1427162" cy="137795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chemeClr val="tx1"/>
              </a:solidFill>
            </a:endParaRPr>
          </a:p>
        </p:txBody>
      </p:sp>
      <p:pic>
        <p:nvPicPr>
          <p:cNvPr id="18446" name="Immagin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7921" r="29184" b="58720"/>
          <a:stretch>
            <a:fillRect/>
          </a:stretch>
        </p:blipFill>
        <p:spPr bwMode="auto">
          <a:xfrm>
            <a:off x="2663825" y="5218113"/>
            <a:ext cx="20891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Immagine 9" descr="PAVIMENTO BAGNA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340793"/>
            <a:ext cx="28082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Immagine 17" descr="SECCHI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1354138"/>
            <a:ext cx="1800225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olo 1"/>
          <p:cNvSpPr>
            <a:spLocks noGrp="1"/>
          </p:cNvSpPr>
          <p:nvPr>
            <p:ph type="title"/>
          </p:nvPr>
        </p:nvSpPr>
        <p:spPr>
          <a:xfrm>
            <a:off x="474663" y="53751"/>
            <a:ext cx="8229600" cy="1143001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7030A0"/>
                </a:solidFill>
                <a:latin typeface="AR HERMANN"/>
              </a:rPr>
              <a:t>NEI CORRIDOI</a:t>
            </a:r>
          </a:p>
        </p:txBody>
      </p:sp>
      <p:pic>
        <p:nvPicPr>
          <p:cNvPr id="19460" name="Immagine 10" descr="PAVIMENTO BAGNATO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87313"/>
            <a:ext cx="15287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Immagine 14" descr="CADUTO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365625"/>
            <a:ext cx="143986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Immagine 2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olo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863600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0070C0"/>
                </a:solidFill>
                <a:latin typeface="AR HERMANN"/>
              </a:rPr>
              <a:t>IN </a:t>
            </a:r>
            <a:r>
              <a:rPr lang="it-IT" altLang="it-IT" b="1" dirty="0" smtClean="0">
                <a:solidFill>
                  <a:srgbClr val="0070C0"/>
                </a:solidFill>
                <a:latin typeface="AR HERMANN"/>
              </a:rPr>
              <a:t>AULA</a:t>
            </a:r>
            <a:endParaRPr lang="it-IT" altLang="it-IT" b="1" dirty="0" smtClean="0">
              <a:solidFill>
                <a:srgbClr val="0070C0"/>
              </a:solidFill>
              <a:latin typeface="AR HERMANN"/>
            </a:endParaRPr>
          </a:p>
        </p:txBody>
      </p:sp>
      <p:pic>
        <p:nvPicPr>
          <p:cNvPr id="20482" name="Immagine 17" descr="DSCN03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1" t="9259" b="44444"/>
          <a:stretch>
            <a:fillRect/>
          </a:stretch>
        </p:blipFill>
        <p:spPr bwMode="auto">
          <a:xfrm>
            <a:off x="6588125" y="2420938"/>
            <a:ext cx="23399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Immagine 18" descr="DSCN039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49500"/>
            <a:ext cx="21717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Immagine 33" descr="divieto segna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149725"/>
            <a:ext cx="249396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itolo 1"/>
          <p:cNvSpPr txBox="1">
            <a:spLocks/>
          </p:cNvSpPr>
          <p:nvPr/>
        </p:nvSpPr>
        <p:spPr bwMode="auto">
          <a:xfrm>
            <a:off x="2843213" y="4581525"/>
            <a:ext cx="34925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4400" dirty="0">
                <a:latin typeface="AR JULIAN" pitchFamily="2" charset="0"/>
                <a:ea typeface="+mj-ea"/>
                <a:cs typeface="+mj-cs"/>
              </a:rPr>
              <a:t>NON</a:t>
            </a:r>
          </a:p>
          <a:p>
            <a:pPr algn="ctr" eaLnBrk="1" hangingPunct="1">
              <a:defRPr/>
            </a:pPr>
            <a:r>
              <a:rPr lang="it-IT" sz="4400" dirty="0">
                <a:latin typeface="AR JULIAN" pitchFamily="2" charset="0"/>
                <a:ea typeface="+mj-ea"/>
                <a:cs typeface="+mj-cs"/>
              </a:rPr>
              <a:t>AGITARTI</a:t>
            </a:r>
          </a:p>
        </p:txBody>
      </p:sp>
      <p:pic>
        <p:nvPicPr>
          <p:cNvPr id="20486" name="Picture 3" descr="C:\Users\Evelina\Desktop\foto lamarmora\DSCN039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133600"/>
            <a:ext cx="19859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Immagine 50" descr="pericolo_di_inciampo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373688"/>
            <a:ext cx="12668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Immagine 47" descr="FRECCIA7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017651">
            <a:off x="1295401" y="4946650"/>
            <a:ext cx="9525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Immagine 49" descr="FRECCIA7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372953">
            <a:off x="311151" y="4879975"/>
            <a:ext cx="9525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itolo 1"/>
          <p:cNvSpPr txBox="1">
            <a:spLocks/>
          </p:cNvSpPr>
          <p:nvPr/>
        </p:nvSpPr>
        <p:spPr bwMode="auto">
          <a:xfrm>
            <a:off x="250825" y="1268413"/>
            <a:ext cx="35290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solidFill>
                  <a:srgbClr val="0070C0"/>
                </a:solidFill>
                <a:latin typeface="AR HERMANN" pitchFamily="2" charset="0"/>
                <a:ea typeface="+mj-ea"/>
                <a:cs typeface="+mj-cs"/>
              </a:rPr>
              <a:t>LAVAGNE</a:t>
            </a:r>
          </a:p>
        </p:txBody>
      </p:sp>
      <p:sp>
        <p:nvSpPr>
          <p:cNvPr id="30" name="Titolo 1"/>
          <p:cNvSpPr txBox="1">
            <a:spLocks/>
          </p:cNvSpPr>
          <p:nvPr/>
        </p:nvSpPr>
        <p:spPr bwMode="auto">
          <a:xfrm>
            <a:off x="5076825" y="1268413"/>
            <a:ext cx="35274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solidFill>
                  <a:srgbClr val="0070C0"/>
                </a:solidFill>
                <a:latin typeface="AR HERMANN" pitchFamily="2" charset="0"/>
                <a:ea typeface="+mj-ea"/>
                <a:cs typeface="+mj-cs"/>
              </a:rPr>
              <a:t>SPIGOLI</a:t>
            </a:r>
          </a:p>
        </p:txBody>
      </p:sp>
      <p:pic>
        <p:nvPicPr>
          <p:cNvPr id="31" name="Floo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133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Immagine 43" descr="jump33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057775"/>
            <a:ext cx="2376488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Immagine 38" descr="DSCN29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8" t="25850" b="30051"/>
          <a:stretch>
            <a:fillRect/>
          </a:stretch>
        </p:blipFill>
        <p:spPr bwMode="auto">
          <a:xfrm>
            <a:off x="539750" y="4970463"/>
            <a:ext cx="2447925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Immagine 26" descr="PERICOLO GENERIC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14874" r="6093" b="22981"/>
          <a:stretch>
            <a:fillRect/>
          </a:stretch>
        </p:blipFill>
        <p:spPr bwMode="auto">
          <a:xfrm>
            <a:off x="2987675" y="5013325"/>
            <a:ext cx="115093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olo 1"/>
          <p:cNvSpPr>
            <a:spLocks noGrp="1"/>
          </p:cNvSpPr>
          <p:nvPr>
            <p:ph type="title"/>
          </p:nvPr>
        </p:nvSpPr>
        <p:spPr>
          <a:xfrm>
            <a:off x="4932040" y="41275"/>
            <a:ext cx="3525837" cy="1143000"/>
          </a:xfrm>
        </p:spPr>
        <p:txBody>
          <a:bodyPr/>
          <a:lstStyle/>
          <a:p>
            <a:pPr algn="r" eaLnBrk="1" hangingPunct="1"/>
            <a:r>
              <a:rPr lang="it-IT" altLang="it-IT" b="1" dirty="0" smtClean="0">
                <a:solidFill>
                  <a:srgbClr val="0070C0"/>
                </a:solidFill>
                <a:latin typeface="AR CHRISTY" pitchFamily="2" charset="0"/>
              </a:rPr>
              <a:t>FINESTRE</a:t>
            </a:r>
          </a:p>
        </p:txBody>
      </p:sp>
      <p:pic>
        <p:nvPicPr>
          <p:cNvPr id="21508" name="Immagine 8" descr="DSCN038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2" b="14442"/>
          <a:stretch>
            <a:fillRect/>
          </a:stretch>
        </p:blipFill>
        <p:spPr bwMode="auto">
          <a:xfrm>
            <a:off x="0" y="0"/>
            <a:ext cx="28559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reccia a destra 9"/>
          <p:cNvSpPr/>
          <p:nvPr/>
        </p:nvSpPr>
        <p:spPr>
          <a:xfrm rot="12421480">
            <a:off x="2286000" y="2274888"/>
            <a:ext cx="974725" cy="4016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1510" name="Immagine 11" descr="PIANG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82700"/>
            <a:ext cx="187166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egnaposto contenuto 2"/>
          <p:cNvSpPr txBox="1">
            <a:spLocks/>
          </p:cNvSpPr>
          <p:nvPr/>
        </p:nvSpPr>
        <p:spPr>
          <a:xfrm>
            <a:off x="1042988" y="260350"/>
            <a:ext cx="3384550" cy="6683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chemeClr val="bg1"/>
                </a:solidFill>
                <a:latin typeface="AR HERMANN" pitchFamily="2" charset="0"/>
                <a:cs typeface="+mn-cs"/>
              </a:rPr>
              <a:t>ANTE</a:t>
            </a:r>
          </a:p>
        </p:txBody>
      </p:sp>
      <p:sp>
        <p:nvSpPr>
          <p:cNvPr id="20" name="Segnaposto contenuto 2"/>
          <p:cNvSpPr txBox="1">
            <a:spLocks/>
          </p:cNvSpPr>
          <p:nvPr/>
        </p:nvSpPr>
        <p:spPr>
          <a:xfrm>
            <a:off x="0" y="4292600"/>
            <a:ext cx="3384550" cy="6683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chemeClr val="bg1"/>
                </a:solidFill>
                <a:latin typeface="AR HERMANN" pitchFamily="2" charset="0"/>
                <a:cs typeface="+mn-cs"/>
              </a:rPr>
              <a:t>VETRI</a:t>
            </a:r>
          </a:p>
        </p:txBody>
      </p:sp>
      <p:cxnSp>
        <p:nvCxnSpPr>
          <p:cNvPr id="24" name="Connettore 2 23"/>
          <p:cNvCxnSpPr>
            <a:cxnSpLocks noChangeShapeType="1"/>
          </p:cNvCxnSpPr>
          <p:nvPr/>
        </p:nvCxnSpPr>
        <p:spPr bwMode="auto">
          <a:xfrm rot="10800000" flipV="1">
            <a:off x="1908175" y="5661025"/>
            <a:ext cx="1150938" cy="288925"/>
          </a:xfrm>
          <a:prstGeom prst="straightConnector1">
            <a:avLst/>
          </a:prstGeom>
          <a:noFill/>
          <a:ln w="38100">
            <a:solidFill>
              <a:srgbClr val="558ED5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Segnaposto contenuto 2"/>
          <p:cNvSpPr txBox="1">
            <a:spLocks/>
          </p:cNvSpPr>
          <p:nvPr/>
        </p:nvSpPr>
        <p:spPr>
          <a:xfrm>
            <a:off x="4278313" y="2117725"/>
            <a:ext cx="4464050" cy="6683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chemeClr val="bg1"/>
                </a:solidFill>
                <a:latin typeface="AR HERMANN" pitchFamily="2" charset="0"/>
                <a:cs typeface="+mn-cs"/>
              </a:rPr>
              <a:t>NON SPORGERSI</a:t>
            </a:r>
          </a:p>
        </p:txBody>
      </p:sp>
      <p:pic>
        <p:nvPicPr>
          <p:cNvPr id="21515" name="Immagine 37" descr="CADUTA DALL'ALTO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2752725"/>
            <a:ext cx="35115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olo 1"/>
          <p:cNvSpPr>
            <a:spLocks noGrp="1"/>
          </p:cNvSpPr>
          <p:nvPr>
            <p:ph type="title"/>
          </p:nvPr>
        </p:nvSpPr>
        <p:spPr>
          <a:xfrm>
            <a:off x="155575" y="4611688"/>
            <a:ext cx="8880475" cy="850900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it-IT" altLang="it-IT" sz="2800" smtClean="0">
                <a:solidFill>
                  <a:srgbClr val="FF0000"/>
                </a:solidFill>
                <a:latin typeface="GrilledCheese BTN Toasted" pitchFamily="34" charset="0"/>
              </a:rPr>
              <a:t>NON TOCCARE - NON ODORARE - NON INGERIRE</a:t>
            </a: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2843213" y="188913"/>
            <a:ext cx="2808287" cy="100806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rgbClr val="C00000"/>
                </a:solidFill>
                <a:latin typeface="AR DARLING" pitchFamily="2" charset="0"/>
                <a:cs typeface="+mn-cs"/>
              </a:rPr>
              <a:t>SOSTANZA PERICOLOSA</a:t>
            </a: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1547813" y="1844675"/>
            <a:ext cx="3384550" cy="668338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rgbClr val="C00000"/>
                </a:solidFill>
                <a:latin typeface="AR DARLING" pitchFamily="2" charset="0"/>
                <a:cs typeface="+mn-cs"/>
              </a:rPr>
              <a:t>MOLTO TOSSICO</a:t>
            </a:r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1547813" y="3284538"/>
            <a:ext cx="3384550" cy="668337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000" dirty="0">
                <a:solidFill>
                  <a:srgbClr val="C00000"/>
                </a:solidFill>
                <a:latin typeface="AR DARLING" pitchFamily="2" charset="0"/>
                <a:cs typeface="+mn-cs"/>
              </a:rPr>
              <a:t>INFIAMMABILE</a:t>
            </a:r>
          </a:p>
        </p:txBody>
      </p:sp>
      <p:pic>
        <p:nvPicPr>
          <p:cNvPr id="22533" name="Immagine 23" descr="divieto segna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5462588"/>
            <a:ext cx="9525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Immagine 24" descr="DSCN0487 - Copi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b="13251"/>
          <a:stretch>
            <a:fillRect/>
          </a:stretch>
        </p:blipFill>
        <p:spPr bwMode="auto">
          <a:xfrm>
            <a:off x="5651500" y="425450"/>
            <a:ext cx="32146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Chiusura por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412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AutoShape 34" descr="https://encrypted-tbn1.gstatic.com/images?q=tbn:ANd9GcSSzNOQ6HeEUlSN1U2V0FTho0hZdB_RScJ2JhHgIgJVtwaoFqg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22538" name="AutoShape 36" descr="https://encrypted-tbn1.gstatic.com/images?q=tbn:ANd9GcSSzNOQ6HeEUlSN1U2V0FTho0hZdB_RScJ2JhHgIgJVtwaoFqg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  <p:sp>
        <p:nvSpPr>
          <p:cNvPr id="22539" name="AutoShape 38" descr="https://encrypted-tbn1.gstatic.com/images?q=tbn:ANd9GcSSzNOQ6HeEUlSN1U2V0FTho0hZdB_RScJ2JhHgIgJVtwaoFqg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  <p:pic>
        <p:nvPicPr>
          <p:cNvPr id="22540" name="Picture 40" descr="http://www.carbas.it/wp-content/uploads/2012/05/GHS0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14033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Picture 42" descr="http://echa.europa.eu/image/image_gallery?uuid=7eccb5d4-d51d-4d82-8d36-74323eaf60c6&amp;groupId=10162&amp;t=143038463145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38" y="-7938"/>
            <a:ext cx="134143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42" descr="http://echa.europa.eu/image/image_gallery?uuid=7eccb5d4-d51d-4d82-8d36-74323eaf60c6&amp;groupId=10162&amp;t=143038463145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412875"/>
            <a:ext cx="404813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ttangolo 43"/>
          <p:cNvSpPr/>
          <p:nvPr/>
        </p:nvSpPr>
        <p:spPr>
          <a:xfrm rot="18763077">
            <a:off x="7720012" y="1535113"/>
            <a:ext cx="244475" cy="247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2544" name="Picture 40" descr="http://www.carbas.it/wp-content/uploads/2012/05/GHS07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412875"/>
            <a:ext cx="4318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Picture 44" descr="http://www.bag.admin.ch/anmeldestelle/13604/13871/13945/index.html?lang=it&amp;image=NHzLpZeg7t,lnp6I0NTU042l2Z6ln1ah2oZn4Z2qZpnO2Yuq2Z6gpJCJfHx2e2ym162bpYbqjKbXpJ6eiKShm4yf4w--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47" r="65770" b="32484"/>
          <a:stretch>
            <a:fillRect/>
          </a:stretch>
        </p:blipFill>
        <p:spPr bwMode="auto">
          <a:xfrm>
            <a:off x="0" y="2924175"/>
            <a:ext cx="146526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6" name="Picture 44" descr="http://www.bag.admin.ch/anmeldestelle/13604/13871/13945/index.html?lang=it&amp;image=NHzLpZeg7t,lnp6I0NTU042l2Z6ln1ah2oZn4Z2qZpnO2Yuq2Z6gpJCJfHx2e2ym162bpYbqjKbXpJ6eiKShm4yf4w--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0" t="22847" r="33028" b="32484"/>
          <a:stretch>
            <a:fillRect/>
          </a:stretch>
        </p:blipFill>
        <p:spPr bwMode="auto">
          <a:xfrm>
            <a:off x="0" y="1412875"/>
            <a:ext cx="143986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7" name="Titolo 1"/>
          <p:cNvSpPr txBox="1">
            <a:spLocks/>
          </p:cNvSpPr>
          <p:nvPr/>
        </p:nvSpPr>
        <p:spPr bwMode="auto">
          <a:xfrm>
            <a:off x="5435600" y="3021013"/>
            <a:ext cx="3694113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t-IT" altLang="it-IT" sz="2600">
                <a:latin typeface="GrilledCheese BTN Toasted" pitchFamily="34" charset="0"/>
              </a:rPr>
              <a:t>SE LI TROVI </a:t>
            </a:r>
          </a:p>
          <a:p>
            <a:pPr algn="ctr" eaLnBrk="1" hangingPunct="1"/>
            <a:r>
              <a:rPr lang="it-IT" altLang="it-IT" sz="2600">
                <a:latin typeface="GrilledCheese BTN Toasted" pitchFamily="34" charset="0"/>
              </a:rPr>
              <a:t>INFORMA UN ADULTO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olo 1"/>
          <p:cNvSpPr>
            <a:spLocks noGrp="1"/>
          </p:cNvSpPr>
          <p:nvPr>
            <p:ph type="title"/>
          </p:nvPr>
        </p:nvSpPr>
        <p:spPr>
          <a:xfrm>
            <a:off x="0" y="2492375"/>
            <a:ext cx="9144000" cy="850900"/>
          </a:xfrm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CC0099"/>
                </a:solidFill>
                <a:latin typeface="AR DARLING"/>
              </a:rPr>
              <a:t>CONTROLLA L’ETICHETTA</a:t>
            </a:r>
          </a:p>
        </p:txBody>
      </p:sp>
      <p:pic>
        <p:nvPicPr>
          <p:cNvPr id="23554" name="Immagine 21" descr="400x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4122738"/>
            <a:ext cx="117157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olo 1"/>
          <p:cNvSpPr txBox="1">
            <a:spLocks/>
          </p:cNvSpPr>
          <p:nvPr/>
        </p:nvSpPr>
        <p:spPr bwMode="auto">
          <a:xfrm>
            <a:off x="1619250" y="0"/>
            <a:ext cx="534987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it-IT" altLang="it-IT" sz="4400">
                <a:solidFill>
                  <a:srgbClr val="CC0099"/>
                </a:solidFill>
                <a:latin typeface="AR HERMANN"/>
              </a:rPr>
              <a:t>E… NON SOLO…</a:t>
            </a:r>
          </a:p>
        </p:txBody>
      </p:sp>
      <p:pic>
        <p:nvPicPr>
          <p:cNvPr id="23556" name="Immagine 16" descr="coll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15525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Immagine 17" descr="scolorin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185863"/>
            <a:ext cx="273526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Immagine 23" descr="gnammy16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073525"/>
            <a:ext cx="660400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itolo 1"/>
          <p:cNvSpPr txBox="1">
            <a:spLocks/>
          </p:cNvSpPr>
          <p:nvPr/>
        </p:nvSpPr>
        <p:spPr bwMode="auto">
          <a:xfrm>
            <a:off x="611188" y="3284538"/>
            <a:ext cx="11525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4400" dirty="0">
                <a:latin typeface="GrilledCheese BTN Toasted" pitchFamily="34" charset="0"/>
                <a:ea typeface="+mj-ea"/>
                <a:cs typeface="+mj-cs"/>
              </a:rPr>
              <a:t>NO</a:t>
            </a:r>
          </a:p>
        </p:txBody>
      </p:sp>
      <p:sp>
        <p:nvSpPr>
          <p:cNvPr id="26" name="Titolo 1"/>
          <p:cNvSpPr txBox="1">
            <a:spLocks/>
          </p:cNvSpPr>
          <p:nvPr/>
        </p:nvSpPr>
        <p:spPr bwMode="auto">
          <a:xfrm>
            <a:off x="6948488" y="3284538"/>
            <a:ext cx="11525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4400" dirty="0">
                <a:latin typeface="GrilledCheese BTN Toasted" pitchFamily="34" charset="0"/>
                <a:ea typeface="+mj-ea"/>
                <a:cs typeface="+mj-cs"/>
              </a:rPr>
              <a:t>NO</a:t>
            </a:r>
          </a:p>
        </p:txBody>
      </p:sp>
      <p:pic>
        <p:nvPicPr>
          <p:cNvPr id="23561" name="Immagine 27" descr="mano_scritt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437063"/>
            <a:ext cx="1601788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itolo 1"/>
          <p:cNvSpPr txBox="1">
            <a:spLocks/>
          </p:cNvSpPr>
          <p:nvPr/>
        </p:nvSpPr>
        <p:spPr bwMode="auto">
          <a:xfrm>
            <a:off x="4140200" y="6008688"/>
            <a:ext cx="1152525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4400" dirty="0">
                <a:latin typeface="GrilledCheese BTN Toasted" pitchFamily="34" charset="0"/>
                <a:ea typeface="+mj-ea"/>
                <a:cs typeface="+mj-cs"/>
              </a:rPr>
              <a:t>NO</a:t>
            </a:r>
          </a:p>
        </p:txBody>
      </p:sp>
      <p:pic>
        <p:nvPicPr>
          <p:cNvPr id="23563" name="Immagine 43" descr="evidenziator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828675"/>
            <a:ext cx="1655763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Immagine 44" descr="34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2011">
            <a:off x="2139950" y="1571625"/>
            <a:ext cx="17700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Immagine 23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661025"/>
            <a:ext cx="215423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Immagine 24" descr="5168820-whimsical-stesura-di-un-gruppo-di-bambini-felici-e-diversificato-per-mano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9588"/>
            <a:ext cx="22304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50825" y="768350"/>
            <a:ext cx="8639175" cy="1692275"/>
          </a:xfrm>
          <a:prstGeom prst="rect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</TotalTime>
  <Words>153</Words>
  <Application>Microsoft Office PowerPoint</Application>
  <PresentationFormat>Presentazione su schermo (4:3)</PresentationFormat>
  <Paragraphs>57</Paragraphs>
  <Slides>16</Slides>
  <Notes>1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RISCHI A SCUOLA</vt:lpstr>
      <vt:lpstr>IN CORTILE</vt:lpstr>
      <vt:lpstr>PRIMA DI ENTRARE A SCUOLA</vt:lpstr>
      <vt:lpstr>NELLE SCALE</vt:lpstr>
      <vt:lpstr>NEI CORRIDOI</vt:lpstr>
      <vt:lpstr>IN AULA</vt:lpstr>
      <vt:lpstr>FINESTRE</vt:lpstr>
      <vt:lpstr>NON TOCCARE - NON ODORARE - NON INGERIRE</vt:lpstr>
      <vt:lpstr>CONTROLLA L’ETICHETTA</vt:lpstr>
      <vt:lpstr>RISCHIO ELETTRICO</vt:lpstr>
      <vt:lpstr>ESTINTORI</vt:lpstr>
      <vt:lpstr>SEGNALETICA DI SICUREZZA</vt:lpstr>
      <vt:lpstr>SEGNALETICA DI SICUREZZA</vt:lpstr>
      <vt:lpstr>Presentazione standard di PowerPoint</vt:lpstr>
      <vt:lpstr>SE NOTI UN PERICOLO…</vt:lpstr>
      <vt:lpstr>FINE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FORMAZIONE ALUNNI</dc:title>
  <cp:lastModifiedBy>marina</cp:lastModifiedBy>
  <cp:revision>299</cp:revision>
  <cp:lastPrinted>2022-10-03T10:01:54Z</cp:lastPrinted>
  <dcterms:created xsi:type="dcterms:W3CDTF">2010-12-19T21:59:01Z</dcterms:created>
  <dcterms:modified xsi:type="dcterms:W3CDTF">2022-10-03T10:02:29Z</dcterms:modified>
</cp:coreProperties>
</file>